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1464" r:id="rId5"/>
    <p:sldId id="1461" r:id="rId6"/>
    <p:sldId id="1465" r:id="rId7"/>
    <p:sldId id="1466" r:id="rId8"/>
    <p:sldId id="1467" r:id="rId9"/>
    <p:sldId id="1468" r:id="rId10"/>
    <p:sldId id="1469" r:id="rId11"/>
    <p:sldId id="1457" r:id="rId12"/>
  </p:sldIdLst>
  <p:sldSz cx="12188825" cy="6858000"/>
  <p:notesSz cx="6858000" cy="9144000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655"/>
    <a:srgbClr val="00AEFF"/>
    <a:srgbClr val="080D33"/>
    <a:srgbClr val="00487E"/>
    <a:srgbClr val="EBEBEB"/>
    <a:srgbClr val="006600"/>
    <a:srgbClr val="FFFFFF"/>
    <a:srgbClr val="96EE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5" autoAdjust="0"/>
    <p:restoredTop sz="79487" autoAdjust="0"/>
  </p:normalViewPr>
  <p:slideViewPr>
    <p:cSldViewPr>
      <p:cViewPr varScale="1">
        <p:scale>
          <a:sx n="92" d="100"/>
          <a:sy n="92" d="100"/>
        </p:scale>
        <p:origin x="-1404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t>2020.09.25.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rgbClr val="0E1655"/>
                </a:solidFill>
              </a:rPr>
              <a:t>A mutató a körforgásos anyaghasználati arányt méri, azaz a gazdaságba visszanyert és a  gazdaságba visszatáplált anyagok arányát a teljes anyagfelhasználáshoz képest. Az anyagok körforgásos felhasználását közelítőleg a hazai hasznosító üzemekben </a:t>
            </a:r>
            <a:r>
              <a:rPr lang="hu-HU" dirty="0" err="1">
                <a:solidFill>
                  <a:srgbClr val="0E1655"/>
                </a:solidFill>
              </a:rPr>
              <a:t>újrafeldolgozott</a:t>
            </a:r>
            <a:r>
              <a:rPr lang="hu-HU" dirty="0">
                <a:solidFill>
                  <a:srgbClr val="0E1655"/>
                </a:solidFill>
              </a:rPr>
              <a:t> hulladék    mennyiségéből kapjuk meg, levonva ebből a hasznosításra szánt importált hulladékot és hozzáadva a hasznosításra szánt külföldre exportált hulladékot . Ezen EUROSTAT adatgyűjtés gyakorisága évenkénti.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0E16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körforgásos anyaghasznosításban Hollandia élen jár: mind 2010-ben, mind 2017-ben a legmagasabb aránnyal (2010.: 25,3 %; 2017.: 29,9 %) rendelkeztek. Ugyanakkor rendkívül nagymértékű romlás következett be Luxemburg (2010.: 24,1 %; 2017.: 8,9 %) és Finnország (2010.: 13,5 %; 2017.: 2,2 %) esetében. A nagyság szerint sorrendbe állított EU 28 adatsor középső helyén lévő értéke, a medián 2017-ben 7,1 % volt (ebben az esetben a két középső érték átlaga). A medián értéket mind az EU 28, mind az EU 27 átlaga jelentősen meghaladja 2010-ben és 2017-ben is: 2017-ben az EU 28 átlag 11,7 %, az EU 27 átlag 11,2 % volt. Hazánk a 2017-es medián alatti értékkel a 2010-es 5,3 %-</a:t>
            </a:r>
            <a:r>
              <a:rPr lang="hu-HU" sz="1800" dirty="0" err="1">
                <a:solidFill>
                  <a:srgbClr val="0E16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ról</a:t>
            </a:r>
            <a:r>
              <a:rPr lang="hu-HU" sz="1800" dirty="0">
                <a:solidFill>
                  <a:srgbClr val="0E16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2017-re 6,6 %-</a:t>
            </a:r>
            <a:r>
              <a:rPr lang="hu-HU" sz="1800" dirty="0" err="1">
                <a:solidFill>
                  <a:srgbClr val="0E16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hu-HU" sz="1800" dirty="0">
                <a:solidFill>
                  <a:srgbClr val="0E16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javította az arányt.</a:t>
            </a:r>
            <a:endParaRPr lang="hu-HU" sz="1800" dirty="0">
              <a:solidFill>
                <a:srgbClr val="0E165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16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Föld nyersanyagkészletének felét építkezésre használják fel.</a:t>
            </a:r>
          </a:p>
          <a:p>
            <a:endParaRPr lang="hu-HU" dirty="0"/>
          </a:p>
          <a:p>
            <a:r>
              <a:rPr lang="hu-HU" dirty="0"/>
              <a:t>A végsőenergia-felhasználás 40 %-ára az épületek hasznos élettartama alatt kerül sor.</a:t>
            </a:r>
          </a:p>
          <a:p>
            <a:endParaRPr lang="hu-HU" dirty="0"/>
          </a:p>
          <a:p>
            <a:r>
              <a:rPr lang="hu-HU" dirty="0"/>
              <a:t>Az építési termékekhez kapcsolódó szürke energia az épületek összes szürke energiájának 10–20 %-át adja az EU-ban.</a:t>
            </a:r>
          </a:p>
          <a:p>
            <a:endParaRPr lang="hu-HU" dirty="0"/>
          </a:p>
          <a:p>
            <a:r>
              <a:rPr lang="hu-HU" dirty="0"/>
              <a:t>Az építési és bontási hulladék az Unióban keletkező</a:t>
            </a:r>
          </a:p>
          <a:p>
            <a:r>
              <a:rPr lang="hu-HU" dirty="0"/>
              <a:t>hulladék egyharmadát teszi ki.</a:t>
            </a:r>
          </a:p>
          <a:p>
            <a:r>
              <a:rPr lang="hu-HU" dirty="0"/>
              <a:t>A körforgásos gazdaságra való további átállással akár 60 millió új munkahely jöhet létre világszerte a következő két évtizedben.</a:t>
            </a:r>
          </a:p>
          <a:p>
            <a:r>
              <a:rPr lang="hu-HU" dirty="0"/>
              <a:t>Az Unióban valószínűleg az építőipar járhat a legjobban, 2030-ig 6,5 millió új munkahely keletkezhet (EUT).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115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0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7" name="Group 4"/>
          <p:cNvGrpSpPr>
            <a:grpSpLocks noChangeAspect="1"/>
          </p:cNvGrpSpPr>
          <p:nvPr userDrawn="1"/>
        </p:nvGrpSpPr>
        <p:grpSpPr bwMode="auto">
          <a:xfrm>
            <a:off x="104359" y="4937760"/>
            <a:ext cx="2848809" cy="1426524"/>
            <a:chOff x="2494" y="1487"/>
            <a:chExt cx="2688" cy="1346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0E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9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 userDrawn="1"/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rgbClr val="0E16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02239" y="4937760"/>
            <a:ext cx="2848809" cy="1426524"/>
            <a:chOff x="2494" y="2016"/>
            <a:chExt cx="2688" cy="1346"/>
          </a:xfrm>
        </p:grpSpPr>
        <p:sp>
          <p:nvSpPr>
            <p:cNvPr id="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HU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rgbClr val="00AEFF">
                  <a:alpha val="94902"/>
                </a:srgbClr>
              </a:gs>
              <a:gs pos="100000">
                <a:srgbClr val="00AEFF">
                  <a:alpha val="14902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314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4" y="152382"/>
            <a:ext cx="9553168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Rectangle 19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EFE9E-EDDD-42C8-9CB9-D388AE46799D}" type="datetimeFigureOut">
              <a:rPr lang="hu-HU" smtClean="0"/>
              <a:pPr/>
              <a:t>2020.09.25.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7" y="635635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7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0" r:id="rId4"/>
    <p:sldLayoutId id="2147483666" r:id="rId5"/>
    <p:sldLayoutId id="2147483652" r:id="rId6"/>
    <p:sldLayoutId id="2147483668" r:id="rId7"/>
    <p:sldLayoutId id="2147483654" r:id="rId8"/>
    <p:sldLayoutId id="2147483664" r:id="rId9"/>
    <p:sldLayoutId id="2147483660" r:id="rId10"/>
    <p:sldLayoutId id="2147483667" r:id="rId11"/>
    <p:sldLayoutId id="2147483655" r:id="rId12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66486" y="691879"/>
            <a:ext cx="7292657" cy="79072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1597" b="0">
              <a:solidFill>
                <a:srgbClr val="00487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666483" y="1087240"/>
            <a:ext cx="4009377" cy="699486"/>
          </a:xfrm>
          <a:prstGeom prst="rect">
            <a:avLst/>
          </a:prstGeom>
        </p:spPr>
        <p:txBody>
          <a:bodyPr vert="horz" wrap="none" lIns="291960" tIns="0" rIns="7299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77" dirty="0">
                <a:solidFill>
                  <a:schemeClr val="bg1">
                    <a:lumMod val="75000"/>
                  </a:schemeClr>
                </a:solidFill>
              </a:rPr>
              <a:t>Budapest, 20</a:t>
            </a:r>
            <a:r>
              <a:rPr lang="hu-HU" sz="1277" dirty="0">
                <a:solidFill>
                  <a:schemeClr val="bg1">
                    <a:lumMod val="75000"/>
                  </a:schemeClr>
                </a:solidFill>
              </a:rPr>
              <a:t>20</a:t>
            </a:r>
            <a:r>
              <a:rPr lang="en-US" sz="1277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hu-HU" sz="1277">
                <a:solidFill>
                  <a:schemeClr val="bg1">
                    <a:lumMod val="75000"/>
                  </a:schemeClr>
                </a:solidFill>
              </a:rPr>
              <a:t>szeptember 25.</a:t>
            </a:r>
            <a:endParaRPr lang="en-US" sz="1277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94212" y="2124627"/>
            <a:ext cx="6914806" cy="2204905"/>
          </a:xfrm>
          <a:prstGeom prst="rect">
            <a:avLst/>
          </a:prstGeom>
        </p:spPr>
        <p:txBody>
          <a:bodyPr vert="horz" lIns="291960" tIns="0" rIns="145979" bIns="145979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512" dirty="0"/>
              <a:t>A körforgásos gazdaságra történő átállás alappillérei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666484" y="5275682"/>
            <a:ext cx="6914806" cy="890445"/>
          </a:xfrm>
          <a:prstGeom prst="rect">
            <a:avLst/>
          </a:prstGeom>
        </p:spPr>
        <p:txBody>
          <a:bodyPr vert="horz" lIns="291960" tIns="0" rIns="0" bIns="0" rtlCol="0" anchor="t" anchorCtr="0">
            <a:normAutofit/>
          </a:bodyPr>
          <a:lstStyle>
            <a:lvl1pPr marL="0" indent="0" algn="l" defTabSz="1218987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>
                <a:solidFill>
                  <a:schemeClr val="bg1">
                    <a:lumMod val="75000"/>
                  </a:schemeClr>
                </a:solidFill>
              </a:rPr>
              <a:t>Dr. habil. Boros Anita</a:t>
            </a:r>
          </a:p>
          <a:p>
            <a:r>
              <a:rPr lang="hu-HU" sz="1200" dirty="0">
                <a:solidFill>
                  <a:schemeClr val="bg1"/>
                </a:solidFill>
              </a:rPr>
              <a:t>építésgazdaságért, infrastrukturális környezetért és fenntarthatóságért felelős államtitkár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8840581" y="910848"/>
            <a:ext cx="1920877" cy="1155673"/>
            <a:chOff x="623" y="1352"/>
            <a:chExt cx="2686" cy="1616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990" tIns="36495" rIns="72990" bIns="36495" numCol="1" anchor="t" anchorCtr="0" compatLnSpc="1">
              <a:prstTxWarp prst="textNoShape">
                <a:avLst/>
              </a:prstTxWarp>
            </a:bodyPr>
            <a:lstStyle/>
            <a:p>
              <a:endParaRPr lang="hu-HU" sz="1277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990" tIns="36495" rIns="72990" bIns="36495" numCol="1" anchor="t" anchorCtr="0" compatLnSpc="1">
              <a:prstTxWarp prst="textNoShape">
                <a:avLst/>
              </a:prstTxWarp>
            </a:bodyPr>
            <a:lstStyle/>
            <a:p>
              <a:endParaRPr lang="hu-HU" sz="1277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990" tIns="36495" rIns="72990" bIns="36495" numCol="1" anchor="t" anchorCtr="0" compatLnSpc="1">
              <a:prstTxWarp prst="textNoShape">
                <a:avLst/>
              </a:prstTxWarp>
            </a:bodyPr>
            <a:lstStyle/>
            <a:p>
              <a:endParaRPr lang="hu-HU" sz="1277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990" tIns="36495" rIns="72990" bIns="36495" numCol="1" anchor="t" anchorCtr="0" compatLnSpc="1">
              <a:prstTxWarp prst="textNoShape">
                <a:avLst/>
              </a:prstTxWarp>
            </a:bodyPr>
            <a:lstStyle/>
            <a:p>
              <a:endParaRPr lang="hu-HU" sz="1277"/>
            </a:p>
          </p:txBody>
        </p:sp>
      </p:grpSp>
    </p:spTree>
    <p:extLst>
      <p:ext uri="{BB962C8B-B14F-4D97-AF65-F5344CB8AC3E}">
        <p14:creationId xmlns:p14="http://schemas.microsoft.com/office/powerpoint/2010/main" val="6648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4038CC-CB0D-4830-918F-9ACFC68D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Fenntartható fogyasztás </a:t>
            </a:r>
            <a:r>
              <a:rPr lang="hu-HU"/>
              <a:t>és termelési módok </a:t>
            </a:r>
            <a:r>
              <a:rPr lang="hu-HU" dirty="0"/>
              <a:t>kialakítása – SDG 12.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5611857C-9B0C-484E-A739-E77EF827F4E0}"/>
              </a:ext>
            </a:extLst>
          </p:cNvPr>
          <p:cNvSpPr txBox="1"/>
          <p:nvPr/>
        </p:nvSpPr>
        <p:spPr>
          <a:xfrm>
            <a:off x="379412" y="1295400"/>
            <a:ext cx="7238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 globális népesség 2030-ban körülbelül 8,5 milliárdra, 2050-ben 9,7 milliárdra nőhet. 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Csak egy Föld van, de 2050-re a világ úgy fog fogyasztani, mintha három lenne. 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olyan anyagok, mint a biomassza, a fosszilis tüzelőanyagok, a fémek és az ásványi anyagok globális fogyasztása a következő negyven évben  várhatóan megkétszereződik, míg az éves hulladéktermelés az előrejelzések szerint 2050-re 70 %-kal fog nőni. </a:t>
            </a:r>
          </a:p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Forrás: OECD (2018), Global </a:t>
            </a:r>
            <a:r>
              <a:rPr lang="hu-HU" sz="1200" dirty="0" err="1">
                <a:solidFill>
                  <a:schemeClr val="bg1">
                    <a:lumMod val="50000"/>
                  </a:schemeClr>
                </a:solidFill>
              </a:rPr>
              <a:t>Material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 Outlook </a:t>
            </a:r>
            <a:r>
              <a:rPr lang="hu-HU" sz="1200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 2060. </a:t>
            </a:r>
          </a:p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Világbank (2018), </a:t>
            </a:r>
            <a:r>
              <a:rPr lang="hu-HU" sz="1200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hu-HU" sz="1200" dirty="0" err="1">
                <a:solidFill>
                  <a:schemeClr val="bg1">
                    <a:lumMod val="50000"/>
                  </a:schemeClr>
                </a:solidFill>
              </a:rPr>
              <a:t>Waste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 2.0: A Global </a:t>
            </a:r>
            <a:r>
              <a:rPr lang="hu-HU" sz="1200" dirty="0" err="1">
                <a:solidFill>
                  <a:schemeClr val="bg1">
                    <a:lumMod val="50000"/>
                  </a:schemeClr>
                </a:solidFill>
              </a:rPr>
              <a:t>Snapshot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sz="1200" dirty="0" err="1">
                <a:solidFill>
                  <a:schemeClr val="bg1">
                    <a:lumMod val="50000"/>
                  </a:schemeClr>
                </a:solidFill>
              </a:rPr>
              <a:t>Solid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200" dirty="0" err="1">
                <a:solidFill>
                  <a:schemeClr val="bg1">
                    <a:lumMod val="50000"/>
                  </a:schemeClr>
                </a:solidFill>
              </a:rPr>
              <a:t>Waste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 Management </a:t>
            </a:r>
            <a:r>
              <a:rPr lang="hu-HU" sz="1200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 2050.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8F9CF4F-8E6E-4291-BC48-1D9E6AE15320}"/>
              </a:ext>
            </a:extLst>
          </p:cNvPr>
          <p:cNvSpPr txBox="1"/>
          <p:nvPr/>
        </p:nvSpPr>
        <p:spPr>
          <a:xfrm>
            <a:off x="6246812" y="3614623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emberiség gyorsabban szennyezi a folyókban és tavakban a vizet, mint amennyit a természet képes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újrahasznosítani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és megtisztítani, noha több mint 1 milliárd ember még mindig nem fér hozzá friss vízhez.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Évente az előállított élelmiszerek becsült egyharmada - 1,3 milliárd tonnának felel meg, mintegy 1 billió dollár értékben - végül a fogyasztók és a kiskereskedők szemetesébe kerül.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Ha az emberek világszerte áttérnek az energiatakarékos izzókra, a világ évente 120 milliárd USD-t spórolna meg.</a:t>
            </a:r>
          </a:p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Forrás: https://www.un.org/sustainabledevelopment/sustainable-consumption-production/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2DE00D25-DA76-40CC-8D96-5B5829054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-1568"/>
          <a:stretch/>
        </p:blipFill>
        <p:spPr>
          <a:xfrm>
            <a:off x="7847013" y="1295400"/>
            <a:ext cx="3841910" cy="1942719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05264EB9-41EE-4460-B68B-DA1FBE37B95B}"/>
              </a:ext>
            </a:extLst>
          </p:cNvPr>
          <p:cNvSpPr txBox="1"/>
          <p:nvPr/>
        </p:nvSpPr>
        <p:spPr>
          <a:xfrm>
            <a:off x="7880594" y="2999149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Forrás: https://www.gewerbezeitung.ch/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1DDB0A7D-9560-4139-9A3B-EA8590887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0" t="1080" r="5818" b="10371"/>
          <a:stretch/>
        </p:blipFill>
        <p:spPr>
          <a:xfrm>
            <a:off x="379412" y="4210547"/>
            <a:ext cx="5088596" cy="2400657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7204E6E2-BF6E-4D69-9B74-E07A7A7F6E07}"/>
              </a:ext>
            </a:extLst>
          </p:cNvPr>
          <p:cNvSpPr txBox="1"/>
          <p:nvPr/>
        </p:nvSpPr>
        <p:spPr>
          <a:xfrm>
            <a:off x="379412" y="6334205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chemeClr val="bg1">
                    <a:lumMod val="85000"/>
                  </a:schemeClr>
                </a:solidFill>
              </a:rPr>
              <a:t>https://www.resources-saved.com/index.php?id=30&amp;L=1</a:t>
            </a:r>
          </a:p>
        </p:txBody>
      </p:sp>
    </p:spTree>
    <p:extLst>
      <p:ext uri="{BB962C8B-B14F-4D97-AF65-F5344CB8AC3E}">
        <p14:creationId xmlns:p14="http://schemas.microsoft.com/office/powerpoint/2010/main" val="114909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FCA0B68-E0CC-4AD9-BDB9-99BB478E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152382"/>
            <a:ext cx="9937911" cy="911389"/>
          </a:xfrm>
        </p:spPr>
        <p:txBody>
          <a:bodyPr/>
          <a:lstStyle/>
          <a:p>
            <a:r>
              <a:rPr lang="hu-HU" dirty="0"/>
              <a:t>A körforgásos gazdaságra történő átállás a következő évtized legnagyobb feladata lesz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A8B1C4B6-C17C-40E7-A920-6ACB6DB17F8D}"/>
              </a:ext>
            </a:extLst>
          </p:cNvPr>
          <p:cNvSpPr txBox="1"/>
          <p:nvPr/>
        </p:nvSpPr>
        <p:spPr>
          <a:xfrm>
            <a:off x="227012" y="1219200"/>
            <a:ext cx="62484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gazdasági növekedést és az erőforrás-felhasználás csökkentését kell hosszú távon elérni: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fel kell gyorsítani az áttérést egy olyan regeneratív növekedési modellre, amellyel kevésbé károsítjuk a természeti erőforrásainkat,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arra kell törekedni, hogy a következő évtizedben csökkentsük a nyersanyagok fogyasztását és megduplázzuk a körkörös anyagfelhasználási arányát.</a:t>
            </a:r>
          </a:p>
          <a:p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Az EU-ban működő gyártó cégek átlagosan 40 %-ot költenek anyagokra, a zárt rendszerű modellek növelhetik nyereségességüket, miközben megvédhetik őket az erőforrásárak ingadozásaitól.</a:t>
            </a:r>
          </a:p>
          <a:p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körforgásos gazdaság elveinek alkalmazása az EU gazdaságában 2030-ig további 0,5 %-kal növelheti az EU GDP-jét, mintegy 700 000 új </a:t>
            </a:r>
            <a:r>
              <a:rPr lang="hu-HU" sz="1800">
                <a:latin typeface="Arial" panose="020B0604020202020204" pitchFamily="34" charset="0"/>
                <a:cs typeface="Arial" panose="020B0604020202020204" pitchFamily="34" charset="0"/>
              </a:rPr>
              <a:t>munkahelyet teremtve.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Forrás: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Cambridge Econometrics,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Trinomics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and ICF (2018), Impacts of circular economy policies on the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market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ABADAF12-3A5F-4BE8-B432-42B67D7DB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78"/>
          <a:stretch/>
        </p:blipFill>
        <p:spPr>
          <a:xfrm>
            <a:off x="6475412" y="1447800"/>
            <a:ext cx="5605784" cy="3560373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8D183965-4072-45E2-B6D7-1030C4CCEF3F}"/>
              </a:ext>
            </a:extLst>
          </p:cNvPr>
          <p:cNvSpPr txBox="1"/>
          <p:nvPr/>
        </p:nvSpPr>
        <p:spPr>
          <a:xfrm>
            <a:off x="5170933" y="49305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	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Forrás: EUROSTAT , saját átszerkesztés</a:t>
            </a:r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8847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DE077B0-C2F1-4752-8022-61E4B6A5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2400"/>
            <a:ext cx="9555480" cy="911389"/>
          </a:xfrm>
        </p:spPr>
        <p:txBody>
          <a:bodyPr>
            <a:normAutofit fontScale="90000"/>
          </a:bodyPr>
          <a:lstStyle/>
          <a:p>
            <a:r>
              <a:rPr lang="hu-HU" dirty="0"/>
              <a:t>A körforgásos gazdaságra történő átállás indikátorai: fenntartható termékek, szolgáltatások, üzleti modellek, és fogyasztási minták (I.)</a:t>
            </a:r>
          </a:p>
        </p:txBody>
      </p:sp>
      <p:pic>
        <p:nvPicPr>
          <p:cNvPr id="2050" name="Picture 2" descr="Mit is tud a helyi termék?">
            <a:extLst>
              <a:ext uri="{FF2B5EF4-FFF2-40B4-BE49-F238E27FC236}">
                <a16:creationId xmlns:a16="http://schemas.microsoft.com/office/drawing/2014/main" xmlns="" id="{0EC9B563-4D33-4118-AF54-4D39FD45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3716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26A08FDA-34C7-4960-B91D-EBDE16AE5601}"/>
              </a:ext>
            </a:extLst>
          </p:cNvPr>
          <p:cNvSpPr txBox="1"/>
          <p:nvPr/>
        </p:nvSpPr>
        <p:spPr>
          <a:xfrm>
            <a:off x="301624" y="2971759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Forrás: www.zoldbolt.hu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7EF18DFB-6193-4EA3-883E-B9BCE0A76389}"/>
              </a:ext>
            </a:extLst>
          </p:cNvPr>
          <p:cNvSpPr txBox="1"/>
          <p:nvPr/>
        </p:nvSpPr>
        <p:spPr>
          <a:xfrm>
            <a:off x="2770186" y="1318846"/>
            <a:ext cx="43910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termékek környezetre gyakorolt hatásának akár 80 %-át a tervezési szakasz határozza meg,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 termék túl gyorsan romlik, nem lehet könnyen megjavítani, </a:t>
            </a:r>
            <a:r>
              <a:rPr lang="hu-H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újrafelhasználni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vagy </a:t>
            </a:r>
            <a:r>
              <a:rPr lang="hu-H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újrafeldolgozni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sok tömegtermék csak egyszeri felhasználásra készül.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8CFBEF1B-D73E-4A15-BC0A-66CC02E73A00}"/>
              </a:ext>
            </a:extLst>
          </p:cNvPr>
          <p:cNvSpPr txBox="1"/>
          <p:nvPr/>
        </p:nvSpPr>
        <p:spPr>
          <a:xfrm>
            <a:off x="7176476" y="1283344"/>
            <a:ext cx="47853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Javítani kell:</a:t>
            </a:r>
          </a:p>
          <a:p>
            <a:pPr marL="269875" indent="-2698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termékek tartósságán (újrafelhasználhatóság, korszerűsíthetőség, javíthatóság, energia- és erőforrás-hatékonyság növelése),</a:t>
            </a:r>
          </a:p>
          <a:p>
            <a:pPr marL="269875" indent="-269875"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•		a termékinformációk digitalizálásában rejlő lehetőségek kiaknázását (digitális termékútlevelek, címkék és vízjelek),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új „javításhoz való jog” létrehozása (EUB).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2DC005BE-053D-4CE6-B2B4-6B651476A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3983379"/>
            <a:ext cx="2466975" cy="184785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146B6C95-F5DD-4EA2-837A-B6660CCE42B9}"/>
              </a:ext>
            </a:extLst>
          </p:cNvPr>
          <p:cNvSpPr txBox="1"/>
          <p:nvPr/>
        </p:nvSpPr>
        <p:spPr>
          <a:xfrm>
            <a:off x="301624" y="5590073"/>
            <a:ext cx="6172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Forrás: www.umweltbundesamt.de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1D0203CA-21A1-44F6-B4F0-039A04626C5E}"/>
              </a:ext>
            </a:extLst>
          </p:cNvPr>
          <p:cNvSpPr txBox="1"/>
          <p:nvPr/>
        </p:nvSpPr>
        <p:spPr>
          <a:xfrm>
            <a:off x="2894012" y="3890248"/>
            <a:ext cx="42824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elektromos és elektronikus berendezések továbbra is az egyik leggyorsabban növekvő hulladékáramot jelentik az EU-ban a jelenlegi évi 2 %-os növekedési rátával. A becslések szerint az EU-ban az elektronikus hulladék kevesebb mint 40 %-át dolgozzák fel újra.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F9443276-2FF8-4604-B6D5-8870A378E41F}"/>
              </a:ext>
            </a:extLst>
          </p:cNvPr>
          <p:cNvSpPr txBox="1"/>
          <p:nvPr/>
        </p:nvSpPr>
        <p:spPr>
          <a:xfrm>
            <a:off x="7176476" y="3983379"/>
            <a:ext cx="47853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Javítani kell: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mobiltelefonok és hasonló eszközök egységes töltési rendszerének bevezetésével,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régi mobiltelefonok, táblagépek és töltők visszavételére vagy visszavásárlására szolgáló visszavételi rendszer kialakításán,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veszélyes anyagok jelenlétének arányán.</a:t>
            </a:r>
          </a:p>
        </p:txBody>
      </p:sp>
    </p:spTree>
    <p:extLst>
      <p:ext uri="{BB962C8B-B14F-4D97-AF65-F5344CB8AC3E}">
        <p14:creationId xmlns:p14="http://schemas.microsoft.com/office/powerpoint/2010/main" val="401496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39C82E8-EA46-439C-B719-45BE155F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" y="1392916"/>
            <a:ext cx="2619375" cy="174307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1DE077B0-C2F1-4752-8022-61E4B6A5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2400"/>
            <a:ext cx="9555480" cy="911389"/>
          </a:xfrm>
        </p:spPr>
        <p:txBody>
          <a:bodyPr>
            <a:normAutofit fontScale="90000"/>
          </a:bodyPr>
          <a:lstStyle/>
          <a:p>
            <a:r>
              <a:rPr lang="hu-HU" dirty="0"/>
              <a:t>A körforgásos gazdaságra történő átállás indikátorai: fenntartható termékek, szolgáltatások, üzleti modellek, és fogyasztási minták (II.)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26A08FDA-34C7-4960-B91D-EBDE16AE5601}"/>
              </a:ext>
            </a:extLst>
          </p:cNvPr>
          <p:cNvSpPr txBox="1"/>
          <p:nvPr/>
        </p:nvSpPr>
        <p:spPr>
          <a:xfrm>
            <a:off x="-36203" y="3135991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Forrás: www.depositphotos.com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7EF18DFB-6193-4EA3-883E-B9BCE0A76389}"/>
              </a:ext>
            </a:extLst>
          </p:cNvPr>
          <p:cNvSpPr txBox="1"/>
          <p:nvPr/>
        </p:nvSpPr>
        <p:spPr>
          <a:xfrm>
            <a:off x="2652956" y="1295400"/>
            <a:ext cx="43910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csomagoláshoz használt anyagok mennyisége folyamatosan nő, és 2017-ben Európában a csomagolási hulladék rekordszintet ért el – lakosonként 173 kg.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8CFBEF1B-D73E-4A15-BC0A-66CC02E73A00}"/>
              </a:ext>
            </a:extLst>
          </p:cNvPr>
          <p:cNvSpPr txBox="1"/>
          <p:nvPr/>
        </p:nvSpPr>
        <p:spPr>
          <a:xfrm>
            <a:off x="7039534" y="1295400"/>
            <a:ext cx="50052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Javítani kell:</a:t>
            </a:r>
          </a:p>
          <a:p>
            <a:pPr marL="269875" indent="-2698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biológiailag lebomló vagy komposztálható műanyagok gazdasági részarányát,</a:t>
            </a:r>
          </a:p>
          <a:p>
            <a:pPr marL="269875" indent="-269875"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•		az elkülönített gyűjtés feltételrendszerét,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újrafeldolgozott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tartalom növelését (EUB: csomagolóanyagok, az építőanyagok és a járművek),</a:t>
            </a:r>
          </a:p>
          <a:p>
            <a:pPr marL="269875" indent="-269875"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•	a szándékosan hozzáadott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mikroműanyagok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arányát – korlátozással. 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1D0203CA-21A1-44F6-B4F0-039A04626C5E}"/>
              </a:ext>
            </a:extLst>
          </p:cNvPr>
          <p:cNvSpPr txBox="1"/>
          <p:nvPr/>
        </p:nvSpPr>
        <p:spPr>
          <a:xfrm>
            <a:off x="2707236" y="3289280"/>
            <a:ext cx="42824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textilipar az elsődleges nyersanyagok és a víz felhasználása tekintetében a negyedik legnagyobb hatást kifejtő kategória az élelemiszerek, a lakások és a közlekedési eszközök után, melyet az ötödik helyen az üvegházhatású gázok kibocsátása követ.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Becslések szerint a világ textiltermékeinek kevesebb mint 1 %-át dolgozzák fel új textiltermékekké.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EU-ban a ruházati cikkek értékének 60 %-át máshol állítják elő.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F9443276-2FF8-4604-B6D5-8870A378E41F}"/>
              </a:ext>
            </a:extLst>
          </p:cNvPr>
          <p:cNvSpPr txBox="1"/>
          <p:nvPr/>
        </p:nvSpPr>
        <p:spPr>
          <a:xfrm>
            <a:off x="7039534" y="3871128"/>
            <a:ext cx="5140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Javítani kell azon, hogy: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textiltermékek alkalmasak legyenek a körforgásra,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másodlagos nyersanyagok felhasználása biztosított legyen, a veszélyes vegyi anyagok jelenlétének korlátozásával/csökkentésével,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fogyasztók fenntartható textíliákhoz, azok újrafelhasználási és javítási szolgáltatásaihoz nagyobb mértékben hozzáférjenek.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6793D46-D473-49EE-89D2-F9AD5194B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" y="3532356"/>
            <a:ext cx="2619375" cy="193598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77D6F37D-697E-4BC5-BC8A-358D28F9ADC7}"/>
              </a:ext>
            </a:extLst>
          </p:cNvPr>
          <p:cNvSpPr txBox="1"/>
          <p:nvPr/>
        </p:nvSpPr>
        <p:spPr>
          <a:xfrm>
            <a:off x="0" y="5468341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Forrás: www.eurotextil.hu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B0FF707E-C8E9-4AD8-8BAA-58D80490101C}"/>
              </a:ext>
            </a:extLst>
          </p:cNvPr>
          <p:cNvSpPr txBox="1"/>
          <p:nvPr/>
        </p:nvSpPr>
        <p:spPr>
          <a:xfrm>
            <a:off x="2691793" y="6620206"/>
            <a:ext cx="61077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Forrás: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Ellen McArthur Foundation (2017), A new Textiles Economy </a:t>
            </a:r>
            <a:endParaRPr lang="hu-H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sser-Fußabdruck: Diese 10 Lebensmittel verbrauchen am meisten Wasser -  FIT FOR FUN">
            <a:extLst>
              <a:ext uri="{FF2B5EF4-FFF2-40B4-BE49-F238E27FC236}">
                <a16:creationId xmlns:a16="http://schemas.microsoft.com/office/drawing/2014/main" xmlns="" id="{8A625D36-93C0-48CB-815A-F65AF71E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4" y="414728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3F73A66F-5B3A-460D-9E3B-B2A9402EC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647"/>
          <a:stretch/>
        </p:blipFill>
        <p:spPr>
          <a:xfrm>
            <a:off x="160580" y="1730116"/>
            <a:ext cx="2666999" cy="14097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1DE077B0-C2F1-4752-8022-61E4B6A5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2400"/>
            <a:ext cx="9555480" cy="911389"/>
          </a:xfrm>
        </p:spPr>
        <p:txBody>
          <a:bodyPr>
            <a:normAutofit fontScale="90000"/>
          </a:bodyPr>
          <a:lstStyle/>
          <a:p>
            <a:r>
              <a:rPr lang="hu-HU" dirty="0"/>
              <a:t>A körforgásos gazdaságra történő átállás indikátorai: fenntartható termékek, szolgáltatások, üzleti modellek, és fogyasztási minták (III.)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26A08FDA-34C7-4960-B91D-EBDE16AE5601}"/>
              </a:ext>
            </a:extLst>
          </p:cNvPr>
          <p:cNvSpPr txBox="1"/>
          <p:nvPr/>
        </p:nvSpPr>
        <p:spPr>
          <a:xfrm>
            <a:off x="144583" y="2807893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Forrás: www.fertighauswelt.de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7EF18DFB-6193-4EA3-883E-B9BCE0A76389}"/>
              </a:ext>
            </a:extLst>
          </p:cNvPr>
          <p:cNvSpPr txBox="1"/>
          <p:nvPr/>
        </p:nvSpPr>
        <p:spPr>
          <a:xfrm>
            <a:off x="2770187" y="1361343"/>
            <a:ext cx="43910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építőipar az összes kitermelt anyag mintegy 50 %-át teszi ki.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építőipar felelős az EU teljes hulladéktermelésének több mint 35 %-</a:t>
            </a:r>
            <a:r>
              <a:rPr lang="hu-H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áért</a:t>
            </a: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Az anyagkitermelésből, az építési termékek gyártásából, az épületek építéséből és felújításából származó üvegházhatásúgáz-kibocsátás a becslések szerint a teljes nemzeti üvegházhatásúgáz-kibocsátás 5-12 %-át teszi ki.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8CFBEF1B-D73E-4A15-BC0A-66CC02E73A00}"/>
              </a:ext>
            </a:extLst>
          </p:cNvPr>
          <p:cNvSpPr txBox="1"/>
          <p:nvPr/>
        </p:nvSpPr>
        <p:spPr>
          <a:xfrm>
            <a:off x="7176476" y="1318846"/>
            <a:ext cx="47853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Javítani kell:</a:t>
            </a:r>
          </a:p>
          <a:p>
            <a:pPr marL="269875" indent="-2698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újrafeldolgozási arányt, </a:t>
            </a:r>
          </a:p>
          <a:p>
            <a:pPr marL="269875" indent="-2698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termék életciklus-értékelésén (digitális naplók),</a:t>
            </a:r>
          </a:p>
          <a:p>
            <a:pPr marL="269875" indent="-2698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elhagyott vagy szennyezett barnamezős területek rehabilitálásán,</a:t>
            </a:r>
          </a:p>
          <a:p>
            <a:pPr marL="269875" indent="-2698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növekvő hulladékáramot eredményező szigetelőanyagok feldolgozásán.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F9443276-2FF8-4604-B6D5-8870A378E41F}"/>
              </a:ext>
            </a:extLst>
          </p:cNvPr>
          <p:cNvSpPr txBox="1"/>
          <p:nvPr/>
        </p:nvSpPr>
        <p:spPr>
          <a:xfrm>
            <a:off x="7404834" y="4904614"/>
            <a:ext cx="4960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Javítani kell: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fenntartható élelmiszerek arányát,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800">
                <a:latin typeface="Arial" panose="020B0604020202020204" pitchFamily="34" charset="0"/>
                <a:cs typeface="Arial" panose="020B0604020202020204" pitchFamily="34" charset="0"/>
              </a:rPr>
              <a:t>víz újrahasznosítási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lehetőségeket,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élelmiszerpazarlás mértékét.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77D6F37D-697E-4BC5-BC8A-358D28F9ADC7}"/>
              </a:ext>
            </a:extLst>
          </p:cNvPr>
          <p:cNvSpPr txBox="1"/>
          <p:nvPr/>
        </p:nvSpPr>
        <p:spPr>
          <a:xfrm>
            <a:off x="192510" y="5628745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chemeClr val="bg1">
                    <a:lumMod val="85000"/>
                  </a:schemeClr>
                </a:solidFill>
              </a:rPr>
              <a:t>Forrás: www.fitforfun.de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09DA6C0B-3866-48BE-9385-DB57E9984CB0}"/>
              </a:ext>
            </a:extLst>
          </p:cNvPr>
          <p:cNvSpPr txBox="1"/>
          <p:nvPr/>
        </p:nvSpPr>
        <p:spPr>
          <a:xfrm>
            <a:off x="3037620" y="4362697"/>
            <a:ext cx="4123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Forrás: Az Eurostat 2016. évi adatai.</a:t>
            </a:r>
          </a:p>
          <a:p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Hertwich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, E.,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Lifset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, R.,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Pauliuk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, S.,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Heeren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, N., IRP, (2020),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Resource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Efficiency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Climate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Change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Material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Efficiency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Strategies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 a Low-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Carbon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050" dirty="0" err="1">
                <a:solidFill>
                  <a:schemeClr val="bg1">
                    <a:lumMod val="50000"/>
                  </a:schemeClr>
                </a:solidFill>
              </a:rPr>
              <a:t>Future</a:t>
            </a:r>
            <a:r>
              <a:rPr lang="hu-HU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C08427DB-1528-43EB-88B0-9FB07F6C59F5}"/>
              </a:ext>
            </a:extLst>
          </p:cNvPr>
          <p:cNvSpPr txBox="1"/>
          <p:nvPr/>
        </p:nvSpPr>
        <p:spPr>
          <a:xfrm>
            <a:off x="3037620" y="5181614"/>
            <a:ext cx="4199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EU-ban előállított összes élelmiszer 20 %-a elvész vagy hulladékká válik.</a:t>
            </a:r>
          </a:p>
        </p:txBody>
      </p:sp>
    </p:spTree>
    <p:extLst>
      <p:ext uri="{BB962C8B-B14F-4D97-AF65-F5344CB8AC3E}">
        <p14:creationId xmlns:p14="http://schemas.microsoft.com/office/powerpoint/2010/main" val="237697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998E082-2E61-4986-83B5-D460089F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152382"/>
            <a:ext cx="9861711" cy="911389"/>
          </a:xfrm>
        </p:spPr>
        <p:txBody>
          <a:bodyPr/>
          <a:lstStyle/>
          <a:p>
            <a:r>
              <a:rPr lang="hu-HU" dirty="0"/>
              <a:t>Amit teszünk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5FA64E32-9012-4873-B8D5-14C6B8370669}"/>
              </a:ext>
            </a:extLst>
          </p:cNvPr>
          <p:cNvSpPr txBox="1"/>
          <p:nvPr/>
        </p:nvSpPr>
        <p:spPr>
          <a:xfrm>
            <a:off x="3838000" y="1887178"/>
            <a:ext cx="350520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csökkentjük a hulladék mértékét;</a:t>
            </a:r>
            <a:endParaRPr lang="hu-H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racionalizáljuk a hulladék begyűjtésének és feldolgozásának a folyamatát;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ösztönözzük az újrafeldolgozást, újrahasznosítást;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betiltottuk az egyszer használatos műanyagok forgalomba hozatalát</a:t>
            </a: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hu-H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megtisztítjuk az országot az illegális hulladéktól.</a:t>
            </a:r>
            <a:endParaRPr lang="hu-H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4AEECEE3-4FBB-49C3-A924-FCB7A685B00E}"/>
              </a:ext>
            </a:extLst>
          </p:cNvPr>
          <p:cNvSpPr txBox="1"/>
          <p:nvPr/>
        </p:nvSpPr>
        <p:spPr>
          <a:xfrm>
            <a:off x="4238988" y="1251320"/>
            <a:ext cx="3104214" cy="461665"/>
          </a:xfrm>
          <a:prstGeom prst="rect">
            <a:avLst/>
          </a:prstGeom>
          <a:solidFill>
            <a:srgbClr val="0E16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Hulladékgazdálkodás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D58351B5-0B6F-4577-8C61-AE088A3F678F}"/>
              </a:ext>
            </a:extLst>
          </p:cNvPr>
          <p:cNvSpPr txBox="1"/>
          <p:nvPr/>
        </p:nvSpPr>
        <p:spPr>
          <a:xfrm>
            <a:off x="254182" y="1244642"/>
            <a:ext cx="3352800" cy="461665"/>
          </a:xfrm>
          <a:prstGeom prst="rect">
            <a:avLst/>
          </a:prstGeom>
          <a:solidFill>
            <a:srgbClr val="0E16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Fenntarthatóság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133AC481-0B49-439F-B3C3-0799ACFCD822}"/>
              </a:ext>
            </a:extLst>
          </p:cNvPr>
          <p:cNvSpPr/>
          <p:nvPr/>
        </p:nvSpPr>
        <p:spPr>
          <a:xfrm>
            <a:off x="47441" y="1887178"/>
            <a:ext cx="35595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426" indent="-177251" algn="just" defTabSz="756138">
              <a:buFont typeface="Arial" panose="020B0604020202020204" pitchFamily="34" charset="0"/>
              <a:buChar char="•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a nemzetközi és a nemzeti fenntarthatósági prioritásokat érvényre juttatása;</a:t>
            </a:r>
          </a:p>
          <a:p>
            <a:pPr marL="230426" indent="-177251" algn="just" defTabSz="756138">
              <a:buFont typeface="Arial" panose="020B0604020202020204" pitchFamily="34" charset="0"/>
              <a:buChar char="•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hosszú távú, a jövőt építő kormányzati stratégiák készültek szinte minden meghatározó ágazatban;</a:t>
            </a:r>
          </a:p>
          <a:p>
            <a:pPr marL="230426" indent="-177251" algn="just" defTabSz="756138">
              <a:buFont typeface="Arial" panose="020B0604020202020204" pitchFamily="34" charset="0"/>
              <a:buChar char="•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számos olyan akcióterv született, amely kiemelkedően fontos az ökológiai és az ökonómiai fenntarthatóság összekapcsolt céljainak biztosításában, így különösen a Klíma- és Természetvédelmi Akcióterv, a Gazdaságvédelmi Akcióterv, a Családvédelmi Akcióterv, a különböző támogatáspolitikai tervek stb.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4763C0B3-474C-4DA2-99CC-CD24579DD59B}"/>
              </a:ext>
            </a:extLst>
          </p:cNvPr>
          <p:cNvSpPr txBox="1"/>
          <p:nvPr/>
        </p:nvSpPr>
        <p:spPr>
          <a:xfrm>
            <a:off x="7999412" y="1251320"/>
            <a:ext cx="3581399" cy="461665"/>
          </a:xfrm>
          <a:prstGeom prst="rect">
            <a:avLst/>
          </a:prstGeom>
          <a:solidFill>
            <a:srgbClr val="0E16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Építésgazdaság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E5398C65-118B-4901-A697-739981449D18}"/>
              </a:ext>
            </a:extLst>
          </p:cNvPr>
          <p:cNvSpPr txBox="1"/>
          <p:nvPr/>
        </p:nvSpPr>
        <p:spPr>
          <a:xfrm>
            <a:off x="7591788" y="1771363"/>
            <a:ext cx="411480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fenntarthatósági szempontok érvényesítése az építési termékek beszerzése, előállítása, valamint az építési munkálatok során;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anyagkészlet-vagyont képeznek a meglévő épületek: felújítási programok;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az építési termékek újrafelhasználásának ösztönzése,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a moduláris elemek és a </a:t>
            </a:r>
            <a:r>
              <a:rPr lang="hu-HU" sz="1700" dirty="0" err="1">
                <a:latin typeface="Arial" panose="020B0604020202020204" pitchFamily="34" charset="0"/>
                <a:cs typeface="Arial" panose="020B0604020202020204" pitchFamily="34" charset="0"/>
              </a:rPr>
              <a:t>digitalizáció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 ösztönzése;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új anyagok kifejlesztése és annak iparági lábának megteremtése.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94D04D75-34F6-43DC-B9C0-E42EA8E2C294}"/>
              </a:ext>
            </a:extLst>
          </p:cNvPr>
          <p:cNvSpPr txBox="1"/>
          <p:nvPr/>
        </p:nvSpPr>
        <p:spPr>
          <a:xfrm>
            <a:off x="4202764" y="5857496"/>
            <a:ext cx="74676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stratégiai dokumentumok kidolgozása megtörtént.</a:t>
            </a:r>
          </a:p>
        </p:txBody>
      </p:sp>
    </p:spTree>
    <p:extLst>
      <p:ext uri="{BB962C8B-B14F-4D97-AF65-F5344CB8AC3E}">
        <p14:creationId xmlns:p14="http://schemas.microsoft.com/office/powerpoint/2010/main" val="124376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012" y="3810000"/>
            <a:ext cx="5334000" cy="13716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>
                <a:solidFill>
                  <a:schemeClr val="bg1"/>
                </a:solidFill>
              </a:rPr>
              <a:t>Köszönöm </a:t>
            </a:r>
            <a:br>
              <a:rPr lang="hu-HU" sz="3200" b="0">
                <a:solidFill>
                  <a:schemeClr val="bg1"/>
                </a:solidFill>
              </a:rPr>
            </a:br>
            <a:r>
              <a:rPr lang="hu-HU" sz="3200" b="0">
                <a:solidFill>
                  <a:schemeClr val="bg1"/>
                </a:solidFill>
              </a:rPr>
              <a:t>a megtisztelő figyelmet!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5702299" y="1382964"/>
            <a:ext cx="3527426" cy="2122236"/>
            <a:chOff x="623" y="1352"/>
            <a:chExt cx="2686" cy="161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2068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847AF09E9FA324E92FB46100835C5AD" ma:contentTypeVersion="1" ma:contentTypeDescription="Új dokumentum létrehozása." ma:contentTypeScope="" ma:versionID="3ba7e64838e5744a1a9076edfef145a7">
  <xsd:schema xmlns:xsd="http://www.w3.org/2001/XMLSchema" xmlns:xs="http://www.w3.org/2001/XMLSchema" xmlns:p="http://schemas.microsoft.com/office/2006/metadata/properties" xmlns:ns2="11b201be-2e86-4cb7-94af-43aab688473c" targetNamespace="http://schemas.microsoft.com/office/2006/metadata/properties" ma:root="true" ma:fieldsID="5d7425e540b0446d7fe5132abbb78d33" ns2:_="">
    <xsd:import namespace="11b201be-2e86-4cb7-94af-43aab688473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201be-2e86-4cb7-94af-43aab6884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b201be-2e86-4cb7-94af-43aab688473c">
      <UserInfo>
        <DisplayName>Fieder Ildikó</DisplayName>
        <AccountId>738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E881B59-A13B-41A6-9FF3-E1D46A2B39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100FF8-510B-47F7-8859-96FD42E5F41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1b201be-2e86-4cb7-94af-43aab688473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E3E768-0084-4FA5-A87D-F5FC3590E98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1b201be-2e86-4cb7-94af-43aab688473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6140</TotalTime>
  <Words>1128</Words>
  <Application>Microsoft Office PowerPoint</Application>
  <PresentationFormat>Egyéni</PresentationFormat>
  <Paragraphs>111</Paragraphs>
  <Slides>8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 Theme</vt:lpstr>
      <vt:lpstr>PowerPoint bemutató</vt:lpstr>
      <vt:lpstr>Fenntartható fogyasztás és termelési módok kialakítása – SDG 12.</vt:lpstr>
      <vt:lpstr>A körforgásos gazdaságra történő átállás a következő évtized legnagyobb feladata lesz</vt:lpstr>
      <vt:lpstr>A körforgásos gazdaságra történő átállás indikátorai: fenntartható termékek, szolgáltatások, üzleti modellek, és fogyasztási minták (I.)</vt:lpstr>
      <vt:lpstr>A körforgásos gazdaságra történő átállás indikátorai: fenntartható termékek, szolgáltatások, üzleti modellek, és fogyasztási minták (II.)</vt:lpstr>
      <vt:lpstr>A körforgásos gazdaságra történő átállás indikátorai: fenntartható termékek, szolgáltatások, üzleti modellek, és fogyasztási minták (III.)</vt:lpstr>
      <vt:lpstr>Amit teszünk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Eged Lilla</cp:lastModifiedBy>
  <cp:revision>1266</cp:revision>
  <dcterms:created xsi:type="dcterms:W3CDTF">2018-10-27T13:34:57Z</dcterms:created>
  <dcterms:modified xsi:type="dcterms:W3CDTF">2020-09-25T07:11:47Z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0x010100E847AF09E9FA324E92FB46100835C5AD</vt:lpwstr>
  </property>
</Properties>
</file>